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09"/>
  </p:notesMasterIdLst>
  <p:handoutMasterIdLst>
    <p:handoutMasterId r:id="rId110"/>
  </p:handoutMasterIdLst>
  <p:sldIdLst>
    <p:sldId id="257" r:id="rId2"/>
    <p:sldId id="258" r:id="rId3"/>
    <p:sldId id="259" r:id="rId4"/>
    <p:sldId id="261" r:id="rId5"/>
    <p:sldId id="260" r:id="rId6"/>
    <p:sldId id="307" r:id="rId7"/>
    <p:sldId id="262" r:id="rId8"/>
    <p:sldId id="305" r:id="rId9"/>
    <p:sldId id="306" r:id="rId10"/>
    <p:sldId id="309" r:id="rId11"/>
    <p:sldId id="263" r:id="rId12"/>
    <p:sldId id="311" r:id="rId13"/>
    <p:sldId id="312" r:id="rId14"/>
    <p:sldId id="313" r:id="rId15"/>
    <p:sldId id="310" r:id="rId16"/>
    <p:sldId id="314" r:id="rId17"/>
    <p:sldId id="264" r:id="rId18"/>
    <p:sldId id="315" r:id="rId19"/>
    <p:sldId id="316" r:id="rId20"/>
    <p:sldId id="317" r:id="rId21"/>
    <p:sldId id="318" r:id="rId22"/>
    <p:sldId id="265" r:id="rId23"/>
    <p:sldId id="319" r:id="rId24"/>
    <p:sldId id="320" r:id="rId25"/>
    <p:sldId id="321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4" r:id="rId34"/>
    <p:sldId id="273" r:id="rId35"/>
    <p:sldId id="322" r:id="rId36"/>
    <p:sldId id="323" r:id="rId37"/>
    <p:sldId id="324" r:id="rId38"/>
    <p:sldId id="325" r:id="rId39"/>
    <p:sldId id="326" r:id="rId40"/>
    <p:sldId id="275" r:id="rId41"/>
    <p:sldId id="277" r:id="rId42"/>
    <p:sldId id="327" r:id="rId43"/>
    <p:sldId id="328" r:id="rId44"/>
    <p:sldId id="329" r:id="rId45"/>
    <p:sldId id="278" r:id="rId46"/>
    <p:sldId id="331" r:id="rId47"/>
    <p:sldId id="332" r:id="rId48"/>
    <p:sldId id="330" r:id="rId49"/>
    <p:sldId id="334" r:id="rId50"/>
    <p:sldId id="335" r:id="rId51"/>
    <p:sldId id="279" r:id="rId52"/>
    <p:sldId id="336" r:id="rId53"/>
    <p:sldId id="337" r:id="rId54"/>
    <p:sldId id="280" r:id="rId55"/>
    <p:sldId id="340" r:id="rId56"/>
    <p:sldId id="339" r:id="rId57"/>
    <p:sldId id="281" r:id="rId58"/>
    <p:sldId id="338" r:id="rId59"/>
    <p:sldId id="341" r:id="rId60"/>
    <p:sldId id="282" r:id="rId61"/>
    <p:sldId id="342" r:id="rId62"/>
    <p:sldId id="343" r:id="rId63"/>
    <p:sldId id="283" r:id="rId64"/>
    <p:sldId id="344" r:id="rId65"/>
    <p:sldId id="345" r:id="rId66"/>
    <p:sldId id="284" r:id="rId67"/>
    <p:sldId id="346" r:id="rId68"/>
    <p:sldId id="347" r:id="rId69"/>
    <p:sldId id="285" r:id="rId70"/>
    <p:sldId id="348" r:id="rId71"/>
    <p:sldId id="349" r:id="rId72"/>
    <p:sldId id="287" r:id="rId73"/>
    <p:sldId id="350" r:id="rId74"/>
    <p:sldId id="351" r:id="rId75"/>
    <p:sldId id="288" r:id="rId76"/>
    <p:sldId id="352" r:id="rId77"/>
    <p:sldId id="353" r:id="rId78"/>
    <p:sldId id="289" r:id="rId79"/>
    <p:sldId id="354" r:id="rId80"/>
    <p:sldId id="356" r:id="rId81"/>
    <p:sldId id="290" r:id="rId82"/>
    <p:sldId id="355" r:id="rId83"/>
    <p:sldId id="357" r:id="rId84"/>
    <p:sldId id="292" r:id="rId85"/>
    <p:sldId id="291" r:id="rId86"/>
    <p:sldId id="358" r:id="rId87"/>
    <p:sldId id="293" r:id="rId88"/>
    <p:sldId id="359" r:id="rId89"/>
    <p:sldId id="360" r:id="rId90"/>
    <p:sldId id="295" r:id="rId91"/>
    <p:sldId id="361" r:id="rId92"/>
    <p:sldId id="362" r:id="rId93"/>
    <p:sldId id="294" r:id="rId94"/>
    <p:sldId id="363" r:id="rId95"/>
    <p:sldId id="364" r:id="rId96"/>
    <p:sldId id="296" r:id="rId97"/>
    <p:sldId id="365" r:id="rId98"/>
    <p:sldId id="366" r:id="rId99"/>
    <p:sldId id="297" r:id="rId100"/>
    <p:sldId id="367" r:id="rId101"/>
    <p:sldId id="368" r:id="rId102"/>
    <p:sldId id="298" r:id="rId103"/>
    <p:sldId id="369" r:id="rId104"/>
    <p:sldId id="370" r:id="rId105"/>
    <p:sldId id="303" r:id="rId106"/>
    <p:sldId id="302" r:id="rId107"/>
    <p:sldId id="304" r:id="rId10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00AFCC"/>
    <a:srgbClr val="C3005E"/>
    <a:srgbClr val="6DB6AB"/>
    <a:srgbClr val="01999C"/>
    <a:srgbClr val="595959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61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3788-AF23-4201-9E27-4091D6F8534B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DB924-4D22-454C-8E13-AF399D3B1A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695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E64CA-149A-4BC7-859F-22662D6A9FED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936CC-07FA-40F4-98DE-27FF45D11D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66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jaetico.com.br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jaetico.com.br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sp>
        <p:nvSpPr>
          <p:cNvPr id="3" name="Retângulo 2">
            <a:hlinkClick r:id="" action="ppaction://hlinkshowjump?jump=previousslide"/>
          </p:cNvPr>
          <p:cNvSpPr/>
          <p:nvPr userDrawn="1"/>
        </p:nvSpPr>
        <p:spPr>
          <a:xfrm>
            <a:off x="78422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 userDrawn="1"/>
        </p:nvSpPr>
        <p:spPr>
          <a:xfrm>
            <a:off x="826770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3"/>
          </p:cNvPr>
          <p:cNvSpPr/>
          <p:nvPr userDrawn="1"/>
        </p:nvSpPr>
        <p:spPr>
          <a:xfrm>
            <a:off x="3600450" y="6381750"/>
            <a:ext cx="182245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" action="ppaction://hlinkshowjump?jump=previousslide"/>
          </p:cNvPr>
          <p:cNvSpPr/>
          <p:nvPr userDrawn="1"/>
        </p:nvSpPr>
        <p:spPr>
          <a:xfrm>
            <a:off x="8070846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367200" y="1735200"/>
            <a:ext cx="8172000" cy="4572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6858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2pPr>
            <a:lvl3pPr marL="11430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rgbClr val="6DB6AB"/>
              </a:buClr>
              <a:buSzPct val="75000"/>
              <a:buFontTx/>
              <a:buBlip>
                <a:blip r:embed="rId4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40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íde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sp>
        <p:nvSpPr>
          <p:cNvPr id="3" name="CaixaDeTexto 2"/>
          <p:cNvSpPr txBox="1"/>
          <p:nvPr userDrawn="1"/>
        </p:nvSpPr>
        <p:spPr>
          <a:xfrm>
            <a:off x="8634412" y="6464928"/>
            <a:ext cx="58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04A5568-B9F3-42B1-AA00-FE1BF7E31241}" type="slidenum">
              <a:rPr lang="pt-BR" sz="1400" smtClean="0">
                <a:solidFill>
                  <a:srgbClr val="585858"/>
                </a:solidFill>
                <a:latin typeface="Arial Narrow" panose="020B0606020202030204" pitchFamily="34" charset="0"/>
              </a:rPr>
              <a:pPr algn="ctr"/>
              <a:t>‹nº›</a:t>
            </a:fld>
            <a:endParaRPr lang="pt-BR" sz="1600" dirty="0">
              <a:solidFill>
                <a:srgbClr val="585858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tângulo 8">
            <a:hlinkClick r:id="rId3"/>
          </p:cNvPr>
          <p:cNvSpPr/>
          <p:nvPr userDrawn="1"/>
        </p:nvSpPr>
        <p:spPr>
          <a:xfrm>
            <a:off x="5423089" y="6469774"/>
            <a:ext cx="264775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/>
          </p:nvPr>
        </p:nvSpPr>
        <p:spPr>
          <a:xfrm>
            <a:off x="251999" y="736600"/>
            <a:ext cx="8640000" cy="5474205"/>
          </a:xfrm>
          <a:prstGeom prst="rect">
            <a:avLst/>
          </a:prstGeom>
        </p:spPr>
        <p:txBody>
          <a:bodyPr/>
          <a:lstStyle>
            <a:lvl1pPr>
              <a:buClr>
                <a:srgbClr val="C3005E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>
              <a:buClr>
                <a:srgbClr val="C3005E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2pPr>
            <a:lvl3pPr>
              <a:buClr>
                <a:srgbClr val="C3005E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3pPr>
            <a:lvl4pPr>
              <a:buClr>
                <a:srgbClr val="C3005E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4pPr>
            <a:lvl5pPr>
              <a:buClr>
                <a:srgbClr val="C3005E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Retângulo 10">
            <a:hlinkClick r:id="" action="ppaction://hlinkshowjump?jump=previousslide"/>
          </p:cNvPr>
          <p:cNvSpPr/>
          <p:nvPr userDrawn="1"/>
        </p:nvSpPr>
        <p:spPr>
          <a:xfrm>
            <a:off x="8070846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" action="ppaction://hlinkshowjump?jump=nextslide"/>
          </p:cNvPr>
          <p:cNvSpPr/>
          <p:nvPr userDrawn="1"/>
        </p:nvSpPr>
        <p:spPr>
          <a:xfrm>
            <a:off x="8693150" y="76200"/>
            <a:ext cx="374650" cy="52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0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3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oicSlswjOk" TargetMode="External"/><Relationship Id="rId4" Type="http://schemas.openxmlformats.org/officeDocument/2006/relationships/hyperlink" Target="https://www.youtube.com/watch?v=soicSlswjOk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8" y="3262030"/>
            <a:ext cx="8639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metais são bons condutores de calor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Condução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uma característica comum nos sólidos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substância muda de fase, geralmente a condução é alterada drasticamente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condução depende da temperatura, pois o aumento da temperatura a favorece.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51996" y="1326961"/>
            <a:ext cx="8640001" cy="17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material é um bom condutor de calor, ele oferece pouca resistência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que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calor passe por ele. No material, o calor passa de uma partícula para outra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região de maior temperatura para o de menor temperatura. Esse processo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é denominado condução térmica.</a:t>
            </a:r>
          </a:p>
        </p:txBody>
      </p:sp>
    </p:spTree>
    <p:extLst>
      <p:ext uri="{BB962C8B-B14F-4D97-AF65-F5344CB8AC3E}">
        <p14:creationId xmlns:p14="http://schemas.microsoft.com/office/powerpoint/2010/main" val="35802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670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496175" y="4867274"/>
                <a:ext cx="789327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4867274"/>
                <a:ext cx="5275606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3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670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496175" y="4867274"/>
                <a:ext cx="789327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4867274"/>
                <a:ext cx="5275606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2711" y="2301915"/>
              <a:ext cx="3838575" cy="281940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886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42536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670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029575" y="4867274"/>
                <a:ext cx="255927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4867274"/>
                <a:ext cx="6694831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2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670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029575" y="4867274"/>
                <a:ext cx="255927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4867274"/>
                <a:ext cx="6694831" cy="10191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436" y="2454315"/>
              <a:ext cx="1381125" cy="251460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655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9161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Estufa e efeito estufa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66676" y="1552495"/>
            <a:ext cx="2210075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Estufa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99" y="2325781"/>
            <a:ext cx="5112000" cy="3408001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 rot="16200000">
            <a:off x="8363518" y="2747417"/>
            <a:ext cx="119295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Ivan </a:t>
            </a:r>
            <a:r>
              <a:rPr lang="pt-BR" sz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Kurmyshov</a:t>
            </a:r>
            <a:r>
              <a:rPr lang="pt-B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02508" y="2136956"/>
            <a:ext cx="35821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 automóvel estacionado ao sol, com os vidros fechados, é um exemplo de uma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estufa.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luz solar atravessa os vidros e, ao incidir sobre os bancos e painéis, é absorvida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forma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calor, que é impedido de escapar, pois os revestimentos internos são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isolantes térmicos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 os vidros são opacos ao infravermelho.</a:t>
            </a:r>
          </a:p>
        </p:txBody>
      </p:sp>
    </p:spTree>
    <p:extLst>
      <p:ext uri="{BB962C8B-B14F-4D97-AF65-F5344CB8AC3E}">
        <p14:creationId xmlns:p14="http://schemas.microsoft.com/office/powerpoint/2010/main" val="40182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9161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Estufa e efeito estufa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999" y="3330752"/>
            <a:ext cx="490888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uma estufa, a radiação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Sol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atravessa a cobertura,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não consegue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sair e aquece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interior. 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mesmo processo ocorre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Terra com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efeito estufa.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66676" y="1552495"/>
            <a:ext cx="2210075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Efeito estufa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/>
          <a:stretch/>
        </p:blipFill>
        <p:spPr>
          <a:xfrm>
            <a:off x="5277008" y="1716505"/>
            <a:ext cx="3614991" cy="445575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 rot="16200000">
            <a:off x="8357593" y="2110957"/>
            <a:ext cx="118494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Semmick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Photo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9161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Estufa e efeito estufa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7738" y="5904128"/>
            <a:ext cx="4908884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MAG - 2/14 - Efeito Estufa</a:t>
            </a:r>
          </a:p>
        </p:txBody>
      </p:sp>
      <p:pic>
        <p:nvPicPr>
          <p:cNvPr id="3" name="soicSlswjO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0789" y="1552495"/>
            <a:ext cx="7822419" cy="440011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526622" y="1312125"/>
            <a:ext cx="30091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Trebuchet MS" panose="020B0603020202020204" pitchFamily="34" charset="0"/>
                <a:hlinkClick r:id="rId4"/>
              </a:rPr>
              <a:t>https://</a:t>
            </a:r>
            <a:r>
              <a:rPr lang="pt-BR" sz="1000" dirty="0" smtClean="0">
                <a:latin typeface="Trebuchet MS" panose="020B0603020202020204" pitchFamily="34" charset="0"/>
                <a:hlinkClick r:id="rId4"/>
              </a:rPr>
              <a:t>www.youtube.com/watch?v=soicSlswjOk</a:t>
            </a:r>
            <a:r>
              <a:rPr lang="pt-BR" sz="1000" dirty="0" smtClean="0">
                <a:latin typeface="Trebuchet MS" panose="020B0603020202020204" pitchFamily="34" charset="0"/>
              </a:rPr>
              <a:t> </a:t>
            </a:r>
            <a:endParaRPr lang="pt-BR" sz="1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5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bo 4"/>
          <p:cNvSpPr/>
          <p:nvPr/>
        </p:nvSpPr>
        <p:spPr>
          <a:xfrm>
            <a:off x="1496293" y="2956703"/>
            <a:ext cx="2214563" cy="3228974"/>
          </a:xfrm>
          <a:prstGeom prst="cube">
            <a:avLst>
              <a:gd name="adj" fmla="val 51494"/>
            </a:avLst>
          </a:prstGeom>
          <a:solidFill>
            <a:srgbClr val="00AFCC">
              <a:alpha val="69804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2640610" y="2956703"/>
            <a:ext cx="0" cy="208860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1496293" y="5045310"/>
            <a:ext cx="1144317" cy="114036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640610" y="5045310"/>
            <a:ext cx="1070246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232798" y="3544867"/>
            <a:ext cx="351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A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bo 4"/>
          <p:cNvSpPr/>
          <p:nvPr/>
        </p:nvSpPr>
        <p:spPr>
          <a:xfrm>
            <a:off x="1496293" y="2956703"/>
            <a:ext cx="2214563" cy="3228974"/>
          </a:xfrm>
          <a:prstGeom prst="cube">
            <a:avLst>
              <a:gd name="adj" fmla="val 51494"/>
            </a:avLst>
          </a:prstGeom>
          <a:solidFill>
            <a:srgbClr val="00AFCC">
              <a:alpha val="69804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2640610" y="2956703"/>
            <a:ext cx="0" cy="208860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1496293" y="5045310"/>
            <a:ext cx="1144317" cy="114036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640610" y="5045310"/>
            <a:ext cx="1070246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1127706" y="5651255"/>
            <a:ext cx="431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</a:t>
            </a:r>
            <a:r>
              <a:rPr lang="pt-BR" sz="2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1</a:t>
            </a:r>
            <a:endParaRPr lang="pt-BR" sz="22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921644" y="5651256"/>
            <a:ext cx="431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</a:t>
            </a:r>
            <a:r>
              <a:rPr lang="pt-BR" sz="2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2</a:t>
            </a:r>
            <a:endParaRPr lang="pt-BR" sz="22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232798" y="3544867"/>
            <a:ext cx="351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A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bo 4"/>
          <p:cNvSpPr/>
          <p:nvPr/>
        </p:nvSpPr>
        <p:spPr>
          <a:xfrm>
            <a:off x="1496293" y="2956703"/>
            <a:ext cx="2214563" cy="3228974"/>
          </a:xfrm>
          <a:prstGeom prst="cube">
            <a:avLst>
              <a:gd name="adj" fmla="val 51494"/>
            </a:avLst>
          </a:prstGeom>
          <a:solidFill>
            <a:srgbClr val="00AFCC">
              <a:alpha val="69804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3196505" y="4463566"/>
            <a:ext cx="1014412" cy="0"/>
          </a:xfrm>
          <a:prstGeom prst="straightConnector1">
            <a:avLst/>
          </a:prstGeom>
          <a:ln w="34925">
            <a:solidFill>
              <a:srgbClr val="C3005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853361" y="4463566"/>
            <a:ext cx="648000" cy="0"/>
          </a:xfrm>
          <a:prstGeom prst="line">
            <a:avLst/>
          </a:prstGeom>
          <a:ln w="3492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2640610" y="2956703"/>
            <a:ext cx="0" cy="208860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1496293" y="5045310"/>
            <a:ext cx="1144317" cy="1140367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640610" y="5045310"/>
            <a:ext cx="1070246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915521" y="4001006"/>
            <a:ext cx="33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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811125" y="4003506"/>
            <a:ext cx="33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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127706" y="5651255"/>
            <a:ext cx="431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</a:t>
            </a:r>
            <a:r>
              <a:rPr lang="pt-BR" sz="2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1</a:t>
            </a:r>
            <a:endParaRPr lang="pt-BR" sz="22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921644" y="5651256"/>
            <a:ext cx="431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</a:t>
            </a:r>
            <a:r>
              <a:rPr lang="pt-BR" sz="2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2</a:t>
            </a:r>
            <a:endParaRPr lang="pt-BR" sz="22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4390087" y="2712655"/>
            <a:ext cx="3043728" cy="693844"/>
            <a:chOff x="4899483" y="2906610"/>
            <a:chExt cx="3043728" cy="693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/>
                <p:cNvSpPr txBox="1"/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240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  <m:r>
                          <a:rPr lang="pt-BR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CaixaDeTex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tângulo 30"/>
            <p:cNvSpPr/>
            <p:nvPr/>
          </p:nvSpPr>
          <p:spPr>
            <a:xfrm>
              <a:off x="4899483" y="3121880"/>
              <a:ext cx="2082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Fluxo </a:t>
              </a:r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de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calor 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endParaRPr lang="pt-BR" dirty="0"/>
            </a:p>
          </p:txBody>
        </p:sp>
      </p:grpSp>
      <p:sp>
        <p:nvSpPr>
          <p:cNvPr id="34" name="CaixaDeTexto 33"/>
          <p:cNvSpPr txBox="1"/>
          <p:nvPr/>
        </p:nvSpPr>
        <p:spPr>
          <a:xfrm>
            <a:off x="3232798" y="3544867"/>
            <a:ext cx="351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A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4390087" y="2712655"/>
            <a:ext cx="3043728" cy="693844"/>
            <a:chOff x="4899483" y="2906610"/>
            <a:chExt cx="3043728" cy="693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/>
                <p:cNvSpPr txBox="1"/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240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  <m:r>
                          <a:rPr lang="pt-BR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CaixaDeTex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tângulo 30"/>
            <p:cNvSpPr/>
            <p:nvPr/>
          </p:nvSpPr>
          <p:spPr>
            <a:xfrm>
              <a:off x="4899483" y="3121880"/>
              <a:ext cx="2082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Fluxo </a:t>
              </a:r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de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calor 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endParaRPr lang="pt-BR" dirty="0"/>
            </a:p>
          </p:txBody>
        </p:sp>
      </p:grpSp>
      <p:sp>
        <p:nvSpPr>
          <p:cNvPr id="33" name="Retângulo 32"/>
          <p:cNvSpPr/>
          <p:nvPr/>
        </p:nvSpPr>
        <p:spPr>
          <a:xfrm>
            <a:off x="4390087" y="3491566"/>
            <a:ext cx="3992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 SI, a unidade de fluxo de calor é:</a:t>
            </a:r>
          </a:p>
          <a:p>
            <a:endParaRPr lang="pt-BR" sz="3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J/s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W (watt)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853361" y="2956703"/>
            <a:ext cx="3357556" cy="3228974"/>
            <a:chOff x="853361" y="2956703"/>
            <a:chExt cx="3357556" cy="3228974"/>
          </a:xfrm>
        </p:grpSpPr>
        <p:sp>
          <p:nvSpPr>
            <p:cNvPr id="5" name="Cubo 4"/>
            <p:cNvSpPr/>
            <p:nvPr/>
          </p:nvSpPr>
          <p:spPr>
            <a:xfrm>
              <a:off x="1496293" y="2956703"/>
              <a:ext cx="2214563" cy="3228974"/>
            </a:xfrm>
            <a:prstGeom prst="cube">
              <a:avLst>
                <a:gd name="adj" fmla="val 51494"/>
              </a:avLst>
            </a:prstGeom>
            <a:solidFill>
              <a:srgbClr val="00AFCC">
                <a:alpha val="69804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" name="Conector de seta reta 6"/>
            <p:cNvCxnSpPr/>
            <p:nvPr/>
          </p:nvCxnSpPr>
          <p:spPr>
            <a:xfrm>
              <a:off x="3196505" y="4463566"/>
              <a:ext cx="1014412" cy="0"/>
            </a:xfrm>
            <a:prstGeom prst="straightConnector1">
              <a:avLst/>
            </a:prstGeom>
            <a:ln w="34925">
              <a:solidFill>
                <a:srgbClr val="C3005E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853361" y="4463566"/>
              <a:ext cx="648000" cy="0"/>
            </a:xfrm>
            <a:prstGeom prst="line">
              <a:avLst/>
            </a:prstGeom>
            <a:ln w="34925">
              <a:solidFill>
                <a:srgbClr val="C300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V="1">
              <a:off x="2640610" y="2956703"/>
              <a:ext cx="0" cy="2088607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V="1">
              <a:off x="1496293" y="5045310"/>
              <a:ext cx="1144317" cy="1140367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2640610" y="5045310"/>
              <a:ext cx="107024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915521" y="4001006"/>
              <a:ext cx="332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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811125" y="4003506"/>
              <a:ext cx="332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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1127706" y="5651255"/>
              <a:ext cx="431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</a:t>
              </a:r>
              <a:r>
                <a:rPr lang="pt-BR" sz="22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1</a:t>
              </a:r>
              <a:endParaRPr lang="pt-BR" sz="2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921644" y="5651256"/>
              <a:ext cx="431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</a:t>
              </a:r>
              <a:r>
                <a:rPr lang="pt-BR" sz="22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2</a:t>
              </a:r>
              <a:endParaRPr lang="pt-BR" sz="2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3232798" y="3544867"/>
              <a:ext cx="3513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A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52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353788" y="4292731"/>
            <a:ext cx="4538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calor, de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superfície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com temperatura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para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outra com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 θ</a:t>
            </a:r>
            <a:r>
              <a:rPr lang="pt-B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em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θ</a:t>
            </a:r>
            <a:r>
              <a:rPr lang="pt-BR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&gt; θ</a:t>
            </a:r>
            <a:r>
              <a:rPr lang="pt-B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Considere um corpo sólido, feito de material condutor de calor.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através desse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corpo é medido pela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o atravessa por unidade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tempo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4390087" y="2712655"/>
            <a:ext cx="3043728" cy="693844"/>
            <a:chOff x="4899483" y="2906610"/>
            <a:chExt cx="3043728" cy="693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/>
                <p:cNvSpPr txBox="1"/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240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  <m:r>
                          <a:rPr lang="pt-BR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pt-B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CaixaDeTex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27" y="2906610"/>
                  <a:ext cx="999184" cy="69384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tângulo 30"/>
            <p:cNvSpPr/>
            <p:nvPr/>
          </p:nvSpPr>
          <p:spPr>
            <a:xfrm>
              <a:off x="4899483" y="3121880"/>
              <a:ext cx="2082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Fluxo </a:t>
              </a:r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de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calor  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pt-B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endParaRPr lang="pt-BR" dirty="0"/>
            </a:p>
          </p:txBody>
        </p:sp>
      </p:grpSp>
      <p:sp>
        <p:nvSpPr>
          <p:cNvPr id="33" name="Retângulo 32"/>
          <p:cNvSpPr/>
          <p:nvPr/>
        </p:nvSpPr>
        <p:spPr>
          <a:xfrm>
            <a:off x="4390087" y="3491566"/>
            <a:ext cx="3992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 SI, a unidade de fluxo de calor é:</a:t>
            </a:r>
          </a:p>
          <a:p>
            <a:endParaRPr lang="pt-BR" sz="3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J/s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 W (watt)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853361" y="2956703"/>
            <a:ext cx="3357556" cy="3228974"/>
            <a:chOff x="853361" y="2956703"/>
            <a:chExt cx="3357556" cy="3228974"/>
          </a:xfrm>
        </p:grpSpPr>
        <p:sp>
          <p:nvSpPr>
            <p:cNvPr id="5" name="Cubo 4"/>
            <p:cNvSpPr/>
            <p:nvPr/>
          </p:nvSpPr>
          <p:spPr>
            <a:xfrm>
              <a:off x="1496293" y="2956703"/>
              <a:ext cx="2214563" cy="3228974"/>
            </a:xfrm>
            <a:prstGeom prst="cube">
              <a:avLst>
                <a:gd name="adj" fmla="val 51494"/>
              </a:avLst>
            </a:prstGeom>
            <a:solidFill>
              <a:srgbClr val="00AFCC">
                <a:alpha val="69804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" name="Conector de seta reta 6"/>
            <p:cNvCxnSpPr/>
            <p:nvPr/>
          </p:nvCxnSpPr>
          <p:spPr>
            <a:xfrm>
              <a:off x="3196505" y="4463566"/>
              <a:ext cx="1014412" cy="0"/>
            </a:xfrm>
            <a:prstGeom prst="straightConnector1">
              <a:avLst/>
            </a:prstGeom>
            <a:ln w="34925">
              <a:solidFill>
                <a:srgbClr val="C3005E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853361" y="4463566"/>
              <a:ext cx="648000" cy="0"/>
            </a:xfrm>
            <a:prstGeom prst="line">
              <a:avLst/>
            </a:prstGeom>
            <a:ln w="34925">
              <a:solidFill>
                <a:srgbClr val="C300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V="1">
              <a:off x="2640610" y="2956703"/>
              <a:ext cx="0" cy="2088607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V="1">
              <a:off x="1496293" y="5045310"/>
              <a:ext cx="1144317" cy="1140367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2640610" y="5045310"/>
              <a:ext cx="107024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915521" y="4001006"/>
              <a:ext cx="332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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811125" y="4003506"/>
              <a:ext cx="332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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1127706" y="5651255"/>
              <a:ext cx="431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</a:t>
              </a:r>
              <a:r>
                <a:rPr lang="pt-BR" sz="22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1</a:t>
              </a:r>
              <a:endParaRPr lang="pt-BR" sz="2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921644" y="5651256"/>
              <a:ext cx="431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</a:t>
              </a:r>
              <a:r>
                <a:rPr lang="pt-BR" sz="22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2</a:t>
              </a:r>
              <a:endParaRPr lang="pt-BR" sz="2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3232798" y="3544867"/>
              <a:ext cx="3513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A</a:t>
              </a:r>
              <a:endPara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8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passa pelo corpo depende de uma diferença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temperatura, que, segundo a lei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Fourier, é: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7921" y="2540303"/>
            <a:ext cx="8639999" cy="73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proporcional à diferença de temperatura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Δθ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em que 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passa pelo corpo depende de uma diferença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temperatura, que, segundo a lei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Fourier, é: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7921" y="2540303"/>
            <a:ext cx="8639999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proporcional à diferença de temperatura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Δθ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em que 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área da seção atravessada,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transversal ao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passa pelo corpo depende de uma diferença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temperatura, que, segundo a lei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Fourier, é: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7921" y="2540303"/>
            <a:ext cx="8639999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proporcional à diferença de temperatura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Δθ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em que 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área da seção atravessada,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transversal ao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ao tempo de transmissão,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</a:t>
            </a:r>
            <a:r>
              <a:rPr lang="pt-B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passa pelo corpo depende de uma diferença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temperatura, que, segundo a lei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Fourier, é: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7921" y="2540303"/>
            <a:ext cx="8639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proporcional à diferença de temperatura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Δθ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em que 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área da seção atravessada,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transversal ao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ao tempo de transmissão,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</a:t>
            </a:r>
            <a:r>
              <a:rPr lang="pt-B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condutividade térmica,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73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quantidade de calor (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que passa pelo corpo depende de uma diferença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constante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temperatura, que, segundo a lei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Fourier, é: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682720" y="5227967"/>
                <a:ext cx="1690399" cy="697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pt-BR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∙∆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720" y="5227967"/>
                <a:ext cx="1690399" cy="6970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207921" y="2540303"/>
            <a:ext cx="8639999" cy="2401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proporcional à diferença de temperatura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Δθ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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em que 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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área da seção atravessada,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transversal ao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fluxo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calor;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ao tempo de transmissão,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</a:t>
            </a:r>
            <a:r>
              <a:rPr lang="pt-B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diretamente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condutividade térmica,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lnSpc>
                <a:spcPts val="26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inversamente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proporcional à espessura ou extensão atravessada,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5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Unidades no SI e usuais: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0" y="2052622"/>
            <a:ext cx="8684078" cy="18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Unidades no SI e usuais: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0" y="2052622"/>
            <a:ext cx="8684078" cy="18407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07916" y="4145155"/>
            <a:ext cx="868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condutividade térmica é uma característica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substância. Quanto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maior 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valor da condutividade, melhor condutora de calor é a substância.</a:t>
            </a:r>
          </a:p>
        </p:txBody>
      </p:sp>
    </p:spTree>
    <p:extLst>
      <p:ext uri="{BB962C8B-B14F-4D97-AF65-F5344CB8AC3E}">
        <p14:creationId xmlns:p14="http://schemas.microsoft.com/office/powerpoint/2010/main" val="33897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Unidades no SI e usuais: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0" y="2052622"/>
            <a:ext cx="8684078" cy="18407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07916" y="4145155"/>
            <a:ext cx="868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condutividade térmica é uma característica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substância. Quanto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maior 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valor da condutividade, melhor condutora de calor é a substância.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207919" y="4908628"/>
            <a:ext cx="8684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Entre os materiais da natureza, a prata é o melhor condutor térmico.</a:t>
            </a:r>
          </a:p>
        </p:txBody>
      </p:sp>
    </p:spTree>
    <p:extLst>
      <p:ext uri="{BB962C8B-B14F-4D97-AF65-F5344CB8AC3E}">
        <p14:creationId xmlns:p14="http://schemas.microsoft.com/office/powerpoint/2010/main" val="33310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7481" y="1121608"/>
            <a:ext cx="1972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Fluxo de calor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07921" y="1594430"/>
            <a:ext cx="8684077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Unidades no SI e usuais: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0" y="2052622"/>
            <a:ext cx="8684078" cy="18407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07916" y="4145155"/>
            <a:ext cx="868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condutividade térmica é uma característica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substância. Quanto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maior 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valor da condutividade, melhor condutora de calor é a substância.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207919" y="4908628"/>
            <a:ext cx="8684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Entre os materiais da natureza, a prata é o melhor condutor térmico.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07916" y="5380113"/>
            <a:ext cx="868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mercúrio é um metal líquido na temperatura dada acima; observe que sua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condutividade é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muito menor que a dos metais no estado sólido.</a:t>
            </a:r>
          </a:p>
        </p:txBody>
      </p:sp>
    </p:spTree>
    <p:extLst>
      <p:ext uri="{BB962C8B-B14F-4D97-AF65-F5344CB8AC3E}">
        <p14:creationId xmlns:p14="http://schemas.microsoft.com/office/powerpoint/2010/main" val="41421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454" y="2314630"/>
            <a:ext cx="6831546" cy="389617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 rot="16200000">
            <a:off x="8441078" y="2622860"/>
            <a:ext cx="9765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135pixels/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999" y="1222023"/>
            <a:ext cx="8615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Convecção forçada </a:t>
            </a:r>
          </a:p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movimento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 hélice de um exaustor desloca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ar quente para fora de um ambiente fechado.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16843" y="5362425"/>
            <a:ext cx="165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Sistema de exaustão por meio de tubos. 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1965485" y="5366479"/>
            <a:ext cx="0" cy="844326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6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74" y="2731236"/>
            <a:ext cx="7308169" cy="348267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16200000">
            <a:off x="-380780" y="4610829"/>
            <a:ext cx="115608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BlueRingMedia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999" y="1222023"/>
            <a:ext cx="86150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Convecção natural</a:t>
            </a:r>
          </a:p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 aquecimento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panela contendo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 líquido qualquer,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possível percebermos uma movimentação do líquido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formando correntes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ascendentes e descendentes, que caracterizam a convecção natural.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12125" y="5632245"/>
            <a:ext cx="1302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Água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sendo aquecida.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7511854" y="5651289"/>
            <a:ext cx="0" cy="529536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6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rot="16200000">
            <a:off x="8418799" y="2107472"/>
            <a:ext cx="10663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tstockphoto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48312" y="1627097"/>
            <a:ext cx="3440227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aquecedores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possuem os fundamentos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seu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funcionamento na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de calor por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convecção. Geralmente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esse equipamento é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colocado em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posições mais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próximas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piso, aquecendo o ar que entra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contato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com ele. O ar aquecido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sobe, enquanto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ar frio desce.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31098" y="5634638"/>
            <a:ext cx="241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Aquecedor elétrico</a:t>
            </a:r>
          </a:p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ambiente interno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3645473" y="5659124"/>
            <a:ext cx="0" cy="529536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77481" y="112160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Aquecedores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"/>
          <a:stretch/>
        </p:blipFill>
        <p:spPr>
          <a:xfrm>
            <a:off x="3702817" y="1753849"/>
            <a:ext cx="5189895" cy="44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48312" y="1627097"/>
            <a:ext cx="5412958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refrigeradores pelos princípios das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correntes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convecção: o ar em contato com os alimentos se aquece e sobe,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troca calor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parte superior, se resfria 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desce. </a:t>
            </a:r>
          </a:p>
          <a:p>
            <a:pPr algn="ctr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aparelhos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condicionadores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 devem estar posicionados na parte superior do ambiente, para que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refrigeração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seja uniforme. Em ambientes internos que têm o teto muito alto, é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comum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instalação de condicionadores de ar à meia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altura.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7150" y="5394798"/>
            <a:ext cx="5412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Interior de um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refrigerador doméstico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com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prateleiras de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vidro. No fundo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compartimento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notam-se aberturas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por onde circula o ar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019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Refrigeradores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 rot="16200000">
            <a:off x="8444608" y="2044978"/>
            <a:ext cx="10294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bergamont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5626889" y="5366479"/>
            <a:ext cx="0" cy="844326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93" y="1727200"/>
            <a:ext cx="3158938" cy="44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Identificar </a:t>
            </a:r>
            <a:r>
              <a:rPr lang="pt-BR" dirty="0"/>
              <a:t>e analisar </a:t>
            </a:r>
            <a:r>
              <a:rPr lang="pt-BR" dirty="0" smtClean="0"/>
              <a:t>as formas </a:t>
            </a:r>
            <a:r>
              <a:rPr lang="pt-BR" dirty="0"/>
              <a:t>de propagação </a:t>
            </a:r>
            <a:r>
              <a:rPr lang="pt-BR" dirty="0" smtClean="0"/>
              <a:t>do calor </a:t>
            </a:r>
            <a:r>
              <a:rPr lang="pt-BR" dirty="0"/>
              <a:t>nos materiais</a:t>
            </a:r>
            <a:r>
              <a:rPr lang="pt-BR" dirty="0" smtClean="0"/>
              <a:t>.</a:t>
            </a:r>
          </a:p>
          <a:p>
            <a:r>
              <a:rPr lang="pt-BR" dirty="0"/>
              <a:t>Compreender como </a:t>
            </a:r>
            <a:r>
              <a:rPr lang="pt-BR" dirty="0" smtClean="0"/>
              <a:t>a condutividade </a:t>
            </a:r>
            <a:r>
              <a:rPr lang="pt-BR" dirty="0"/>
              <a:t>térmica </a:t>
            </a:r>
            <a:r>
              <a:rPr lang="pt-BR" dirty="0" smtClean="0"/>
              <a:t>dos materiais </a:t>
            </a:r>
            <a:r>
              <a:rPr lang="pt-BR" dirty="0"/>
              <a:t>interfere no </a:t>
            </a:r>
            <a:r>
              <a:rPr lang="pt-BR" dirty="0" smtClean="0"/>
              <a:t>fluxo de </a:t>
            </a:r>
            <a:r>
              <a:rPr lang="pt-BR" dirty="0"/>
              <a:t>calor</a:t>
            </a:r>
            <a:r>
              <a:rPr lang="pt-BR" dirty="0" smtClean="0"/>
              <a:t>.</a:t>
            </a:r>
          </a:p>
          <a:p>
            <a:r>
              <a:rPr lang="pt-BR" dirty="0"/>
              <a:t>Compreender e </a:t>
            </a:r>
            <a:r>
              <a:rPr lang="pt-BR" dirty="0" smtClean="0"/>
              <a:t>analisar fenômenos </a:t>
            </a:r>
            <a:r>
              <a:rPr lang="pt-BR" dirty="0"/>
              <a:t>naturais </a:t>
            </a:r>
            <a:r>
              <a:rPr lang="pt-BR" dirty="0" smtClean="0"/>
              <a:t>que envolvem </a:t>
            </a:r>
            <a:r>
              <a:rPr lang="pt-BR" dirty="0"/>
              <a:t>as </a:t>
            </a:r>
            <a:r>
              <a:rPr lang="pt-BR" dirty="0" smtClean="0"/>
              <a:t>diferentes formas </a:t>
            </a:r>
            <a:r>
              <a:rPr lang="pt-BR" dirty="0"/>
              <a:t>de </a:t>
            </a:r>
            <a:r>
              <a:rPr lang="pt-BR" dirty="0" smtClean="0"/>
              <a:t>propagação do </a:t>
            </a:r>
            <a:r>
              <a:rPr lang="pt-BR" dirty="0"/>
              <a:t>calor.</a:t>
            </a:r>
          </a:p>
        </p:txBody>
      </p:sp>
    </p:spTree>
    <p:extLst>
      <p:ext uri="{BB962C8B-B14F-4D97-AF65-F5344CB8AC3E}">
        <p14:creationId xmlns:p14="http://schemas.microsoft.com/office/powerpoint/2010/main" val="4971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7" y="2475016"/>
            <a:ext cx="5400175" cy="3600879"/>
          </a:xfrm>
          <a:prstGeom prst="rect">
            <a:avLst/>
          </a:prstGeom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48312" y="1627097"/>
            <a:ext cx="864368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Nos 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freezers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horizontais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mercados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os quais, muitas vezes,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ficam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abertos ou não têm mesmo uma tampa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cobrindo 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alimentos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refrigerados, impedindo a 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8252" y="5506110"/>
            <a:ext cx="3049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Freezer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horizontal com</a:t>
            </a:r>
          </a:p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alimentos congelados.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019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Refrigeradores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3389545" y="5536250"/>
            <a:ext cx="0" cy="540000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248312" y="2641786"/>
            <a:ext cx="3138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geração das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correntes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convecção.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16200000">
            <a:off x="8387989" y="2822626"/>
            <a:ext cx="10390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defotoberg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6676" y="1552495"/>
            <a:ext cx="2210075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Brisa marítima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Brisa marítima: o ar quente (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vermelho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sobe, e o ar frio (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azul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desce.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9092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Brisas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66675" y="1917945"/>
            <a:ext cx="8610333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As brisas marítimas ocorrem durante o dia. Como a terra se aquece mais rápido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água, o ar que está sobre a terra se aquece mais que o ar que está sobre o oceano.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 quente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sobe, provocando o movimento do ar mais frio, das áreas sobre o oceano para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terra firme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Portanto, durante o dia, o ar se move do oceano para o continente.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29" y="3564151"/>
            <a:ext cx="7031087" cy="23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6676" y="1552495"/>
            <a:ext cx="2210075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Brisa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terrestre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3859" y="5930783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Brisa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terrestre: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ar quente (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vermelho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sobe, e o ar frio (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em azul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 desce.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9092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Brisas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66675" y="1917945"/>
            <a:ext cx="86103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As brisas terrestres sopram durante a noite. Como o resfriamento da água do oceano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durante uma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noite não é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significativo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a massa de ar sobre a água quase não se altera, enquanto 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 sobre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continente resfria. A camada de ar sobre o oceano, mais quente, sobe, dando lugar à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camada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 frio que está sobre o continente. Portanto, o ar se move do continente para o oceano.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12" y="3746591"/>
            <a:ext cx="6392766" cy="21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Convecção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Poluição em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baixa altitude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Característica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 inversão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térmica.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910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Inversão 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 rot="16200000">
            <a:off x="8277073" y="3149315"/>
            <a:ext cx="13564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Mikhail </a:t>
            </a:r>
            <a:r>
              <a:rPr lang="pt-BR" sz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Gnatkovskiy</a:t>
            </a:r>
            <a:r>
              <a:rPr lang="pt-B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9" y="2635987"/>
            <a:ext cx="8640000" cy="324123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52000" y="1538235"/>
            <a:ext cx="863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Algumas vezes pode ocorrer de uma massa de ar quente estacionar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acima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massa de ar frio, por algum tempo; isso caracteriza a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inversão térmica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processo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que dificulta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convecção.</a:t>
            </a:r>
          </a:p>
        </p:txBody>
      </p:sp>
    </p:spTree>
    <p:extLst>
      <p:ext uri="{BB962C8B-B14F-4D97-AF65-F5344CB8AC3E}">
        <p14:creationId xmlns:p14="http://schemas.microsoft.com/office/powerpoint/2010/main" val="5262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948189" y="1279983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Tipo de energia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948189" y="1279983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Tipo de energia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948189" y="1805490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Ondas eletromagnéticas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948189" y="1279983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Tipo de energia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948189" y="1805490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Ondas eletromagnéticas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8" name="Forma livre 27"/>
          <p:cNvSpPr/>
          <p:nvPr/>
        </p:nvSpPr>
        <p:spPr>
          <a:xfrm>
            <a:off x="948189" y="2330996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Não necessita de meio material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948189" y="1279983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Tipo de energia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948189" y="1805490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Ondas eletromagnéticas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8" name="Forma livre 27"/>
          <p:cNvSpPr/>
          <p:nvPr/>
        </p:nvSpPr>
        <p:spPr>
          <a:xfrm>
            <a:off x="948189" y="2330996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Não necessita de meio material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9" name="Forma livre 28"/>
          <p:cNvSpPr/>
          <p:nvPr/>
        </p:nvSpPr>
        <p:spPr>
          <a:xfrm>
            <a:off x="948189" y="2856502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Se deslocar por diferença de temperatura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3859" y="5887241"/>
            <a:ext cx="7787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Sol e a Terra.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8289435" y="4066666"/>
            <a:ext cx="13147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Dmitriy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Eremenkov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5"/>
          <a:stretch/>
        </p:blipFill>
        <p:spPr>
          <a:xfrm>
            <a:off x="251999" y="3602506"/>
            <a:ext cx="8625324" cy="2282631"/>
          </a:xfrm>
          <a:prstGeom prst="rect">
            <a:avLst/>
          </a:prstGeom>
        </p:spPr>
      </p:pic>
      <p:sp>
        <p:nvSpPr>
          <p:cNvPr id="21" name="Forma livre 20"/>
          <p:cNvSpPr/>
          <p:nvPr/>
        </p:nvSpPr>
        <p:spPr>
          <a:xfrm>
            <a:off x="672403" y="2278445"/>
            <a:ext cx="275785" cy="788259"/>
          </a:xfrm>
          <a:custGeom>
            <a:avLst/>
            <a:gdLst>
              <a:gd name="connsiteX0" fmla="*/ 0 w 275785"/>
              <a:gd name="connsiteY0" fmla="*/ 0 h 788259"/>
              <a:gd name="connsiteX1" fmla="*/ 137892 w 275785"/>
              <a:gd name="connsiteY1" fmla="*/ 0 h 788259"/>
              <a:gd name="connsiteX2" fmla="*/ 137892 w 275785"/>
              <a:gd name="connsiteY2" fmla="*/ 788259 h 788259"/>
              <a:gd name="connsiteX3" fmla="*/ 275785 w 275785"/>
              <a:gd name="connsiteY3" fmla="*/ 788259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0"/>
                </a:moveTo>
                <a:lnTo>
                  <a:pt x="137892" y="0"/>
                </a:lnTo>
                <a:lnTo>
                  <a:pt x="137892" y="788259"/>
                </a:lnTo>
                <a:lnTo>
                  <a:pt x="275785" y="788259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/>
          </a:p>
        </p:txBody>
      </p:sp>
      <p:sp>
        <p:nvSpPr>
          <p:cNvPr id="22" name="Forma livre 21"/>
          <p:cNvSpPr/>
          <p:nvPr/>
        </p:nvSpPr>
        <p:spPr>
          <a:xfrm>
            <a:off x="672403" y="2278445"/>
            <a:ext cx="275785" cy="262753"/>
          </a:xfrm>
          <a:custGeom>
            <a:avLst/>
            <a:gdLst>
              <a:gd name="connsiteX0" fmla="*/ 0 w 275785"/>
              <a:gd name="connsiteY0" fmla="*/ 0 h 262753"/>
              <a:gd name="connsiteX1" fmla="*/ 137892 w 275785"/>
              <a:gd name="connsiteY1" fmla="*/ 0 h 262753"/>
              <a:gd name="connsiteX2" fmla="*/ 137892 w 275785"/>
              <a:gd name="connsiteY2" fmla="*/ 262753 h 262753"/>
              <a:gd name="connsiteX3" fmla="*/ 275785 w 275785"/>
              <a:gd name="connsiteY3" fmla="*/ 262753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0"/>
                </a:moveTo>
                <a:lnTo>
                  <a:pt x="137892" y="0"/>
                </a:lnTo>
                <a:lnTo>
                  <a:pt x="137892" y="262753"/>
                </a:lnTo>
                <a:lnTo>
                  <a:pt x="275785" y="262753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72403" y="2015692"/>
            <a:ext cx="275785" cy="262753"/>
          </a:xfrm>
          <a:custGeom>
            <a:avLst/>
            <a:gdLst>
              <a:gd name="connsiteX0" fmla="*/ 0 w 275785"/>
              <a:gd name="connsiteY0" fmla="*/ 262753 h 262753"/>
              <a:gd name="connsiteX1" fmla="*/ 137892 w 275785"/>
              <a:gd name="connsiteY1" fmla="*/ 262753 h 262753"/>
              <a:gd name="connsiteX2" fmla="*/ 137892 w 275785"/>
              <a:gd name="connsiteY2" fmla="*/ 0 h 262753"/>
              <a:gd name="connsiteX3" fmla="*/ 275785 w 275785"/>
              <a:gd name="connsiteY3" fmla="*/ 0 h 26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262753">
                <a:moveTo>
                  <a:pt x="0" y="262753"/>
                </a:moveTo>
                <a:lnTo>
                  <a:pt x="137892" y="262753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070" tIns="121854" rIns="141070" bIns="12185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672403" y="1490186"/>
            <a:ext cx="275785" cy="788259"/>
          </a:xfrm>
          <a:custGeom>
            <a:avLst/>
            <a:gdLst>
              <a:gd name="connsiteX0" fmla="*/ 0 w 275785"/>
              <a:gd name="connsiteY0" fmla="*/ 788259 h 788259"/>
              <a:gd name="connsiteX1" fmla="*/ 137892 w 275785"/>
              <a:gd name="connsiteY1" fmla="*/ 788259 h 788259"/>
              <a:gd name="connsiteX2" fmla="*/ 137892 w 275785"/>
              <a:gd name="connsiteY2" fmla="*/ 0 h 788259"/>
              <a:gd name="connsiteX3" fmla="*/ 275785 w 275785"/>
              <a:gd name="connsiteY3" fmla="*/ 0 h 7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85" h="788259">
                <a:moveTo>
                  <a:pt x="0" y="788259"/>
                </a:moveTo>
                <a:lnTo>
                  <a:pt x="137892" y="788259"/>
                </a:lnTo>
                <a:lnTo>
                  <a:pt x="137892" y="0"/>
                </a:lnTo>
                <a:lnTo>
                  <a:pt x="275785" y="0"/>
                </a:lnTo>
              </a:path>
            </a:pathLst>
          </a:custGeom>
          <a:noFill/>
          <a:ln>
            <a:solidFill>
              <a:srgbClr val="00AFCC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15" tIns="373252" rIns="129715" bIns="37325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500" kern="1200">
              <a:latin typeface="Trebuchet MS" panose="020B0603020202020204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 rot="16200000">
            <a:off x="-310946" y="2068243"/>
            <a:ext cx="1546293" cy="420404"/>
          </a:xfrm>
          <a:custGeom>
            <a:avLst/>
            <a:gdLst>
              <a:gd name="connsiteX0" fmla="*/ 0 w 1546293"/>
              <a:gd name="connsiteY0" fmla="*/ 0 h 420404"/>
              <a:gd name="connsiteX1" fmla="*/ 1546293 w 1546293"/>
              <a:gd name="connsiteY1" fmla="*/ 0 h 420404"/>
              <a:gd name="connsiteX2" fmla="*/ 1546293 w 1546293"/>
              <a:gd name="connsiteY2" fmla="*/ 420404 h 420404"/>
              <a:gd name="connsiteX3" fmla="*/ 0 w 1546293"/>
              <a:gd name="connsiteY3" fmla="*/ 420404 h 420404"/>
              <a:gd name="connsiteX4" fmla="*/ 0 w 15462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293" h="420404">
                <a:moveTo>
                  <a:pt x="0" y="0"/>
                </a:moveTo>
                <a:lnTo>
                  <a:pt x="1546293" y="0"/>
                </a:lnTo>
                <a:lnTo>
                  <a:pt x="15462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39" tIns="15240" rIns="15240" bIns="1523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latin typeface="Trebuchet MS" panose="020B0603020202020204" pitchFamily="34" charset="0"/>
              </a:rPr>
              <a:t>Calor</a:t>
            </a:r>
            <a:endParaRPr lang="pt-BR" sz="2400" kern="1200" dirty="0">
              <a:latin typeface="Trebuchet MS" panose="020B0603020202020204" pitchFamily="34" charset="0"/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948189" y="1279983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Tipo de energia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948189" y="1805490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Ondas eletromagnéticas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8" name="Forma livre 27"/>
          <p:cNvSpPr/>
          <p:nvPr/>
        </p:nvSpPr>
        <p:spPr>
          <a:xfrm>
            <a:off x="948189" y="2330996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Não necessita de meio material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sp>
        <p:nvSpPr>
          <p:cNvPr id="29" name="Forma livre 28"/>
          <p:cNvSpPr/>
          <p:nvPr/>
        </p:nvSpPr>
        <p:spPr>
          <a:xfrm>
            <a:off x="948189" y="2856502"/>
            <a:ext cx="4499993" cy="420404"/>
          </a:xfrm>
          <a:custGeom>
            <a:avLst/>
            <a:gdLst>
              <a:gd name="connsiteX0" fmla="*/ 0 w 4499993"/>
              <a:gd name="connsiteY0" fmla="*/ 0 h 420404"/>
              <a:gd name="connsiteX1" fmla="*/ 4499993 w 4499993"/>
              <a:gd name="connsiteY1" fmla="*/ 0 h 420404"/>
              <a:gd name="connsiteX2" fmla="*/ 4499993 w 4499993"/>
              <a:gd name="connsiteY2" fmla="*/ 420404 h 420404"/>
              <a:gd name="connsiteX3" fmla="*/ 0 w 4499993"/>
              <a:gd name="connsiteY3" fmla="*/ 420404 h 420404"/>
              <a:gd name="connsiteX4" fmla="*/ 0 w 4499993"/>
              <a:gd name="connsiteY4" fmla="*/ 0 h 4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3" h="420404">
                <a:moveTo>
                  <a:pt x="0" y="0"/>
                </a:moveTo>
                <a:lnTo>
                  <a:pt x="4499993" y="0"/>
                </a:lnTo>
                <a:lnTo>
                  <a:pt x="4499993" y="420404"/>
                </a:lnTo>
                <a:lnTo>
                  <a:pt x="0" y="420404"/>
                </a:lnTo>
                <a:lnTo>
                  <a:pt x="0" y="0"/>
                </a:lnTo>
                <a:close/>
              </a:path>
            </a:pathLst>
          </a:custGeom>
          <a:solidFill>
            <a:srgbClr val="00A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kern="1200" dirty="0" smtClean="0">
                <a:latin typeface="Trebuchet MS" panose="020B0603020202020204" pitchFamily="34" charset="0"/>
              </a:rPr>
              <a:t>Se deslocar por diferença de temperatura</a:t>
            </a:r>
            <a:endParaRPr lang="pt-BR" sz="1800" kern="1200" dirty="0">
              <a:latin typeface="Trebuchet MS" panose="020B0603020202020204" pitchFamily="34" charset="0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5911719" y="1279983"/>
            <a:ext cx="2578285" cy="1156113"/>
            <a:chOff x="5911719" y="1279983"/>
            <a:chExt cx="2578285" cy="1156113"/>
          </a:xfrm>
        </p:grpSpPr>
        <p:sp>
          <p:nvSpPr>
            <p:cNvPr id="36" name="Retângulo 35"/>
            <p:cNvSpPr/>
            <p:nvPr/>
          </p:nvSpPr>
          <p:spPr>
            <a:xfrm>
              <a:off x="5911719" y="1279983"/>
              <a:ext cx="2578285" cy="420404"/>
            </a:xfrm>
            <a:prstGeom prst="rect">
              <a:avLst/>
            </a:prstGeom>
            <a:solidFill>
              <a:srgbClr val="00AFCC"/>
            </a:solidFill>
            <a:ln>
              <a:solidFill>
                <a:srgbClr val="00A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>
                  <a:latin typeface="Trebuchet MS" panose="020B0603020202020204" pitchFamily="34" charset="0"/>
                </a:rPr>
                <a:t>Energia irradiada</a:t>
              </a:r>
              <a:endParaRPr lang="pt-B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5911719" y="2015692"/>
              <a:ext cx="1188000" cy="420404"/>
            </a:xfrm>
            <a:prstGeom prst="rect">
              <a:avLst/>
            </a:prstGeom>
            <a:solidFill>
              <a:srgbClr val="00AFCC"/>
            </a:solidFill>
            <a:ln>
              <a:solidFill>
                <a:srgbClr val="00A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latin typeface="Trebuchet MS" panose="020B0603020202020204" pitchFamily="34" charset="0"/>
                </a:rPr>
                <a:t>Absorvida</a:t>
              </a:r>
              <a:endParaRPr lang="pt-BR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7302004" y="2015692"/>
              <a:ext cx="1188000" cy="420404"/>
            </a:xfrm>
            <a:prstGeom prst="rect">
              <a:avLst/>
            </a:prstGeom>
            <a:solidFill>
              <a:srgbClr val="00AFCC"/>
            </a:solidFill>
            <a:ln>
              <a:solidFill>
                <a:srgbClr val="00A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latin typeface="Trebuchet MS" panose="020B0603020202020204" pitchFamily="34" charset="0"/>
                </a:rPr>
                <a:t> Refletida</a:t>
              </a:r>
              <a:endParaRPr lang="pt-BR" sz="1600" dirty="0">
                <a:latin typeface="Trebuchet MS" panose="020B0603020202020204" pitchFamily="34" charset="0"/>
              </a:endParaRPr>
            </a:p>
          </p:txBody>
        </p:sp>
        <p:grpSp>
          <p:nvGrpSpPr>
            <p:cNvPr id="41" name="Grupo 40"/>
            <p:cNvGrpSpPr/>
            <p:nvPr/>
          </p:nvGrpSpPr>
          <p:grpSpPr>
            <a:xfrm>
              <a:off x="6927318" y="1711641"/>
              <a:ext cx="524015" cy="277273"/>
              <a:chOff x="6927318" y="1711641"/>
              <a:chExt cx="524015" cy="277273"/>
            </a:xfrm>
          </p:grpSpPr>
          <p:sp>
            <p:nvSpPr>
              <p:cNvPr id="39" name="Forma livre 38"/>
              <p:cNvSpPr/>
              <p:nvPr/>
            </p:nvSpPr>
            <p:spPr>
              <a:xfrm rot="5400000">
                <a:off x="7182064" y="1718157"/>
                <a:ext cx="275785" cy="262753"/>
              </a:xfrm>
              <a:custGeom>
                <a:avLst/>
                <a:gdLst>
                  <a:gd name="connsiteX0" fmla="*/ 0 w 275785"/>
                  <a:gd name="connsiteY0" fmla="*/ 262753 h 262753"/>
                  <a:gd name="connsiteX1" fmla="*/ 137892 w 275785"/>
                  <a:gd name="connsiteY1" fmla="*/ 262753 h 262753"/>
                  <a:gd name="connsiteX2" fmla="*/ 137892 w 275785"/>
                  <a:gd name="connsiteY2" fmla="*/ 0 h 262753"/>
                  <a:gd name="connsiteX3" fmla="*/ 275785 w 275785"/>
                  <a:gd name="connsiteY3" fmla="*/ 0 h 26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785" h="262753">
                    <a:moveTo>
                      <a:pt x="0" y="262753"/>
                    </a:moveTo>
                    <a:lnTo>
                      <a:pt x="137892" y="262753"/>
                    </a:lnTo>
                    <a:lnTo>
                      <a:pt x="137892" y="0"/>
                    </a:lnTo>
                    <a:lnTo>
                      <a:pt x="275785" y="0"/>
                    </a:lnTo>
                  </a:path>
                </a:pathLst>
              </a:custGeom>
              <a:noFill/>
              <a:ln>
                <a:solidFill>
                  <a:srgbClr val="00AFCC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1070" tIns="121854" rIns="141070" bIns="121854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500" kern="1200">
                  <a:latin typeface="Trebuchet MS" panose="020B0603020202020204" pitchFamily="34" charset="0"/>
                </a:endParaRPr>
              </a:p>
            </p:txBody>
          </p:sp>
          <p:sp>
            <p:nvSpPr>
              <p:cNvPr id="40" name="Forma livre 39"/>
              <p:cNvSpPr/>
              <p:nvPr/>
            </p:nvSpPr>
            <p:spPr>
              <a:xfrm rot="5400000">
                <a:off x="6920802" y="1719645"/>
                <a:ext cx="275785" cy="262753"/>
              </a:xfrm>
              <a:custGeom>
                <a:avLst/>
                <a:gdLst>
                  <a:gd name="connsiteX0" fmla="*/ 0 w 275785"/>
                  <a:gd name="connsiteY0" fmla="*/ 0 h 262753"/>
                  <a:gd name="connsiteX1" fmla="*/ 137892 w 275785"/>
                  <a:gd name="connsiteY1" fmla="*/ 0 h 262753"/>
                  <a:gd name="connsiteX2" fmla="*/ 137892 w 275785"/>
                  <a:gd name="connsiteY2" fmla="*/ 262753 h 262753"/>
                  <a:gd name="connsiteX3" fmla="*/ 275785 w 275785"/>
                  <a:gd name="connsiteY3" fmla="*/ 262753 h 26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785" h="262753">
                    <a:moveTo>
                      <a:pt x="0" y="0"/>
                    </a:moveTo>
                    <a:lnTo>
                      <a:pt x="137892" y="0"/>
                    </a:lnTo>
                    <a:lnTo>
                      <a:pt x="137892" y="262753"/>
                    </a:lnTo>
                    <a:lnTo>
                      <a:pt x="275785" y="262753"/>
                    </a:lnTo>
                  </a:path>
                </a:pathLst>
              </a:custGeom>
              <a:noFill/>
              <a:ln>
                <a:solidFill>
                  <a:srgbClr val="00AFCC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1070" tIns="121854" rIns="141070" bIns="121854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500" kern="1200">
                  <a:latin typeface="Trebuchet MS" panose="020B06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36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Fluxo de </a:t>
            </a:r>
            <a:r>
              <a:rPr lang="pt-BR" dirty="0" smtClean="0"/>
              <a:t>calor</a:t>
            </a:r>
          </a:p>
          <a:p>
            <a:r>
              <a:rPr lang="pt-BR" dirty="0"/>
              <a:t>Condutividade </a:t>
            </a:r>
            <a:r>
              <a:rPr lang="pt-BR" dirty="0" smtClean="0"/>
              <a:t>térmica</a:t>
            </a:r>
          </a:p>
          <a:p>
            <a:r>
              <a:rPr lang="pt-BR" dirty="0" smtClean="0"/>
              <a:t>Condução</a:t>
            </a:r>
          </a:p>
          <a:p>
            <a:r>
              <a:rPr lang="pt-BR" dirty="0"/>
              <a:t>Convecção</a:t>
            </a:r>
          </a:p>
          <a:p>
            <a:r>
              <a:rPr lang="pt-BR" dirty="0" smtClean="0"/>
              <a:t>Irradiação</a:t>
            </a:r>
            <a:endParaRPr lang="pt-BR" dirty="0"/>
          </a:p>
          <a:p>
            <a:r>
              <a:rPr lang="pt-BR" dirty="0" smtClean="0"/>
              <a:t>Inversão </a:t>
            </a:r>
            <a:r>
              <a:rPr lang="pt-BR" dirty="0"/>
              <a:t>térmica</a:t>
            </a:r>
          </a:p>
          <a:p>
            <a:r>
              <a:rPr lang="pt-BR" dirty="0" smtClean="0"/>
              <a:t>Efeito </a:t>
            </a:r>
            <a:r>
              <a:rPr lang="pt-BR" dirty="0"/>
              <a:t>estufa</a:t>
            </a:r>
          </a:p>
          <a:p>
            <a:r>
              <a:rPr lang="pt-BR" dirty="0" smtClean="0"/>
              <a:t>O infográfico </a:t>
            </a:r>
            <a:r>
              <a:rPr lang="pt-BR" dirty="0"/>
              <a:t>que </a:t>
            </a:r>
            <a:r>
              <a:rPr lang="pt-BR" dirty="0" smtClean="0"/>
              <a:t>trazemos para </a:t>
            </a:r>
            <a:r>
              <a:rPr lang="pt-BR" dirty="0"/>
              <a:t>o capítulo detalha </a:t>
            </a:r>
            <a:r>
              <a:rPr lang="pt-BR" dirty="0" smtClean="0"/>
              <a:t>o conceito </a:t>
            </a:r>
            <a:r>
              <a:rPr lang="pt-BR" dirty="0"/>
              <a:t>de calor.</a:t>
            </a:r>
          </a:p>
        </p:txBody>
      </p:sp>
    </p:spTree>
    <p:extLst>
      <p:ext uri="{BB962C8B-B14F-4D97-AF65-F5344CB8AC3E}">
        <p14:creationId xmlns:p14="http://schemas.microsoft.com/office/powerpoint/2010/main" val="29980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01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Garrafa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002" y="1653032"/>
            <a:ext cx="4640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funcionamento da garrafa térmica está relacionado com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três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processos de propagação do calor.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678" y="1588553"/>
            <a:ext cx="1175825" cy="31033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31536" r="2848" b="20873"/>
          <a:stretch/>
        </p:blipFill>
        <p:spPr>
          <a:xfrm>
            <a:off x="250001" y="3063893"/>
            <a:ext cx="6276616" cy="314691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934410" y="1912262"/>
            <a:ext cx="273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frasco interno tem</a:t>
            </a:r>
          </a:p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paredes duplas e espelhadas.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26824" y="5143887"/>
            <a:ext cx="2767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garrafa térmica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desmontada, mostrando-se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frasco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espelhado, a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tampa e o invólucro.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6127454" y="5143887"/>
            <a:ext cx="0" cy="1111764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7665136" y="1872341"/>
            <a:ext cx="0" cy="826619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5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01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Garrafa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002" y="1653032"/>
            <a:ext cx="22464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Frasco de </a:t>
            </a:r>
            <a:r>
              <a:rPr lang="pt-B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03855" y="5379808"/>
            <a:ext cx="2767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Nitrogênio líquido sendo despejado dentro de um frasco de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4281553" y="5418354"/>
            <a:ext cx="0" cy="792451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84" y="2027493"/>
            <a:ext cx="4554815" cy="41833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8527163" y="2272454"/>
            <a:ext cx="8643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e2dan/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002" y="2027493"/>
            <a:ext cx="3927515" cy="478971"/>
          </a:xfrm>
          <a:prstGeom prst="rect">
            <a:avLst/>
          </a:prstGeom>
          <a:solidFill>
            <a:srgbClr val="00A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bg1"/>
                </a:solidFill>
                <a:latin typeface="Trebuchet MS" panose="020B0603020202020204" pitchFamily="34" charset="0"/>
              </a:rPr>
              <a:t>Sir James Dewar (1842-1923)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0002" y="272074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fenômenos de baixa temperatura</a:t>
            </a:r>
          </a:p>
        </p:txBody>
      </p:sp>
    </p:spTree>
    <p:extLst>
      <p:ext uri="{BB962C8B-B14F-4D97-AF65-F5344CB8AC3E}">
        <p14:creationId xmlns:p14="http://schemas.microsoft.com/office/powerpoint/2010/main" val="28763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01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Garrafa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002" y="1653032"/>
            <a:ext cx="22464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Frasco de </a:t>
            </a:r>
            <a:r>
              <a:rPr lang="pt-B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03855" y="5379808"/>
            <a:ext cx="2767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Nitrogênio líquido sendo despejado dentro de um frasco de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4281553" y="5418354"/>
            <a:ext cx="0" cy="792451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84" y="2027493"/>
            <a:ext cx="4554815" cy="41833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8527163" y="2272454"/>
            <a:ext cx="8643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e2dan/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002" y="2027493"/>
            <a:ext cx="3927515" cy="478971"/>
          </a:xfrm>
          <a:prstGeom prst="rect">
            <a:avLst/>
          </a:prstGeom>
          <a:solidFill>
            <a:srgbClr val="00A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bg1"/>
                </a:solidFill>
                <a:latin typeface="Trebuchet MS" panose="020B0603020202020204" pitchFamily="34" charset="0"/>
              </a:rPr>
              <a:t>Sir James Dewar (1842-1923)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0002" y="272074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fenômenos de baixa temperatura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0001" y="336016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hidrogênio</a:t>
            </a:r>
          </a:p>
        </p:txBody>
      </p:sp>
    </p:spTree>
    <p:extLst>
      <p:ext uri="{BB962C8B-B14F-4D97-AF65-F5344CB8AC3E}">
        <p14:creationId xmlns:p14="http://schemas.microsoft.com/office/powerpoint/2010/main" val="24949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01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Garrafa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002" y="1653032"/>
            <a:ext cx="22464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Frasco de </a:t>
            </a:r>
            <a:r>
              <a:rPr lang="pt-B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03855" y="5379808"/>
            <a:ext cx="2767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Nitrogênio líquido sendo despejado dentro de um frasco de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4281553" y="5418354"/>
            <a:ext cx="0" cy="792451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84" y="2027493"/>
            <a:ext cx="4554815" cy="41833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8527163" y="2272454"/>
            <a:ext cx="8643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e2dan/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002" y="2027493"/>
            <a:ext cx="3927515" cy="478971"/>
          </a:xfrm>
          <a:prstGeom prst="rect">
            <a:avLst/>
          </a:prstGeom>
          <a:solidFill>
            <a:srgbClr val="00A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bg1"/>
                </a:solidFill>
                <a:latin typeface="Trebuchet MS" panose="020B0603020202020204" pitchFamily="34" charset="0"/>
              </a:rPr>
              <a:t>Sir James Dewar (1842-1923)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0002" y="272074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fenômenos de baixa temperatura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0001" y="336016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hidrogênio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0001" y="4000702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hidrogênio na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forma líquida</a:t>
            </a:r>
          </a:p>
        </p:txBody>
      </p:sp>
    </p:spTree>
    <p:extLst>
      <p:ext uri="{BB962C8B-B14F-4D97-AF65-F5344CB8AC3E}">
        <p14:creationId xmlns:p14="http://schemas.microsoft.com/office/powerpoint/2010/main" val="34031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7481" y="1121608"/>
            <a:ext cx="2201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rgbClr val="C3005E"/>
                </a:solidFill>
                <a:latin typeface="Trebuchet MS" panose="020B0603020202020204" pitchFamily="34" charset="0"/>
              </a:rPr>
              <a:t>Garrafa </a:t>
            </a:r>
            <a:r>
              <a:rPr lang="pt-BR" sz="2200" dirty="0" smtClean="0">
                <a:solidFill>
                  <a:srgbClr val="C3005E"/>
                </a:solidFill>
                <a:latin typeface="Trebuchet MS" panose="020B0603020202020204" pitchFamily="34" charset="0"/>
              </a:rPr>
              <a:t>térmica</a:t>
            </a:r>
            <a:endParaRPr lang="pt-BR" sz="2200" i="1" dirty="0">
              <a:solidFill>
                <a:srgbClr val="C3005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002" y="1653032"/>
            <a:ext cx="22464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Frasco de </a:t>
            </a:r>
            <a:r>
              <a:rPr lang="pt-B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03855" y="5379808"/>
            <a:ext cx="2767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Nitrogênio líquido sendo despejado dentro de um frasco de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Dewar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4281553" y="5418354"/>
            <a:ext cx="0" cy="792451"/>
          </a:xfrm>
          <a:prstGeom prst="line">
            <a:avLst/>
          </a:prstGeom>
          <a:ln w="28575">
            <a:solidFill>
              <a:srgbClr val="C3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84" y="2027493"/>
            <a:ext cx="4554815" cy="41833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8527163" y="2272454"/>
            <a:ext cx="8643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e2dan/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002" y="2027493"/>
            <a:ext cx="3927515" cy="478971"/>
          </a:xfrm>
          <a:prstGeom prst="rect">
            <a:avLst/>
          </a:prstGeom>
          <a:solidFill>
            <a:srgbClr val="00A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bg1"/>
                </a:solidFill>
                <a:latin typeface="Trebuchet MS" panose="020B0603020202020204" pitchFamily="34" charset="0"/>
              </a:rPr>
              <a:t>Sir James Dewar (1842-1923)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0002" y="272074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fenômenos de baixa temperatura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0001" y="3360167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específico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 hidrogênio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0001" y="4000702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hidrogênio na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forma líquida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50001" y="4640122"/>
            <a:ext cx="3927515" cy="521429"/>
          </a:xfrm>
          <a:prstGeom prst="rect">
            <a:avLst/>
          </a:prstGeom>
          <a:solidFill>
            <a:srgbClr val="00AF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buClr>
                <a:srgbClr val="00AFCC"/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hidrogênio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na forma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sólida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796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5854" y="1196384"/>
            <a:ext cx="7608223" cy="5014421"/>
            <a:chOff x="705854" y="1196384"/>
            <a:chExt cx="7608223" cy="501442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705854" y="1196384"/>
              <a:ext cx="7608223" cy="5014421"/>
              <a:chOff x="705854" y="1196384"/>
              <a:chExt cx="7608223" cy="5014421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4"/>
                <a:ext cx="7484156" cy="71262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2598822"/>
                <a:ext cx="7484155" cy="361198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3521822" y="1904483"/>
                <a:ext cx="4792255" cy="69433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05854" y="1904483"/>
                <a:ext cx="356678" cy="69433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8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705854" y="1196384"/>
            <a:ext cx="7608223" cy="5014421"/>
            <a:chOff x="705854" y="1196384"/>
            <a:chExt cx="7608223" cy="501442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705854" y="1196384"/>
              <a:ext cx="7608223" cy="5014421"/>
              <a:chOff x="705854" y="1196384"/>
              <a:chExt cx="7608223" cy="5014421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4"/>
                <a:ext cx="7484156" cy="71262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2598822"/>
                <a:ext cx="7484155" cy="361198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3521822" y="1904483"/>
                <a:ext cx="4792255" cy="69433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05854" y="1904483"/>
                <a:ext cx="356678" cy="69433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886" y="2844840"/>
              <a:ext cx="6372225" cy="17335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016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40289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4706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028950"/>
                <a:ext cx="7484155" cy="32104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3426572" y="2667000"/>
                <a:ext cx="4887504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2667000"/>
                <a:ext cx="232611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PROPAGAÇÃO DO </a:t>
            </a:r>
            <a:r>
              <a:rPr lang="pt-BR" b="1" dirty="0">
                <a:solidFill>
                  <a:srgbClr val="C3005E"/>
                </a:solidFill>
              </a:rPr>
              <a:t>CALOR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0852"/>
          <a:stretch/>
        </p:blipFill>
        <p:spPr>
          <a:xfrm>
            <a:off x="252000" y="1244184"/>
            <a:ext cx="8511516" cy="496662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 rot="16200000">
            <a:off x="8211759" y="1720991"/>
            <a:ext cx="12282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Alexandra Lande/</a:t>
            </a:r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Shutterstock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4706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028950"/>
                <a:ext cx="7484155" cy="32104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3426572" y="2667000"/>
                <a:ext cx="4887504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2667000"/>
                <a:ext cx="232611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2061" y="3206790"/>
              <a:ext cx="6619875" cy="10096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34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035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4706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2933700"/>
                <a:ext cx="7484155" cy="33056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3895724" y="2667000"/>
                <a:ext cx="4418351" cy="2667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2667000"/>
                <a:ext cx="2580030" cy="2667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1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4706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2933700"/>
                <a:ext cx="7484155" cy="33056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3895724" y="2667000"/>
                <a:ext cx="4418351" cy="2667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2667000"/>
                <a:ext cx="2580030" cy="2667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1911" y="3392527"/>
              <a:ext cx="1400175" cy="63817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808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21609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87066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429000"/>
                <a:ext cx="7484155" cy="28103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800226" y="3067050"/>
                <a:ext cx="651385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067050"/>
                <a:ext cx="23688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92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87066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429000"/>
                <a:ext cx="7484155" cy="28103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800226" y="3067050"/>
                <a:ext cx="651385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067050"/>
                <a:ext cx="23688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349" y="3225840"/>
              <a:ext cx="2019300" cy="9715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6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8525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87066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429000"/>
                <a:ext cx="7484155" cy="28103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638424" y="3067050"/>
                <a:ext cx="5675651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067050"/>
                <a:ext cx="107508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6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6"/>
            <a:chOff x="829920" y="1196384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6"/>
              <a:chOff x="829920" y="1196384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187066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3429000"/>
                <a:ext cx="7484155" cy="28103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638424" y="3067050"/>
                <a:ext cx="5675651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067050"/>
                <a:ext cx="1075080" cy="3619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7111" y="3306802"/>
              <a:ext cx="2009775" cy="80962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631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996" y="1326961"/>
            <a:ext cx="8640001" cy="17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material é um bom condutor de calor, ele oferece pouca resistência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que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calor passe por ele. No material, o calor passa de uma partícula para outra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região de maior temperatura para o de menor temperatura. Esse processo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é denominado condução térmica.</a:t>
            </a:r>
          </a:p>
        </p:txBody>
      </p:sp>
    </p:spTree>
    <p:extLst>
      <p:ext uri="{BB962C8B-B14F-4D97-AF65-F5344CB8AC3E}">
        <p14:creationId xmlns:p14="http://schemas.microsoft.com/office/powerpoint/2010/main" val="29256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13686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5"/>
            <a:chOff x="829920" y="1196384"/>
            <a:chExt cx="7484157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5"/>
              <a:chOff x="829920" y="1196384"/>
              <a:chExt cx="7484157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27660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410074"/>
                <a:ext cx="7484155" cy="182930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752600" y="3962400"/>
                <a:ext cx="6561475" cy="447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962400"/>
                <a:ext cx="227355" cy="447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94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4"/>
            <a:ext cx="7484157" cy="5042995"/>
            <a:chOff x="829920" y="1196384"/>
            <a:chExt cx="7484157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4"/>
              <a:ext cx="7484157" cy="5042995"/>
              <a:chOff x="829920" y="1196384"/>
              <a:chExt cx="7484157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4"/>
                <a:ext cx="7484156" cy="27660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410074"/>
                <a:ext cx="7484155" cy="182930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752600" y="3962400"/>
                <a:ext cx="6561475" cy="447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962400"/>
                <a:ext cx="227355" cy="447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261" y="3106777"/>
              <a:ext cx="1895475" cy="120967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716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1314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484157" cy="5042996"/>
            <a:chOff x="829920" y="1196383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484157" cy="5042996"/>
              <a:chOff x="829920" y="1196383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3289891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924425"/>
                <a:ext cx="7484155" cy="131495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771650" y="4486274"/>
                <a:ext cx="6542425" cy="4381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4486274"/>
                <a:ext cx="246405" cy="4381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3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484157" cy="5042996"/>
            <a:chOff x="829920" y="1196383"/>
            <a:chExt cx="7484157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484157" cy="5042996"/>
              <a:chOff x="829920" y="1196383"/>
              <a:chExt cx="7484157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3289891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924425"/>
                <a:ext cx="7484155" cy="131495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1771650" y="4486274"/>
                <a:ext cx="6542425" cy="4381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4486274"/>
                <a:ext cx="246405" cy="43815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6161" y="3111540"/>
              <a:ext cx="1971675" cy="12001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880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21060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512730" cy="5042996"/>
            <a:chOff x="829920" y="1196383"/>
            <a:chExt cx="7512730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512730" cy="5042996"/>
              <a:chOff x="829920" y="1196383"/>
              <a:chExt cx="7512730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276601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810125"/>
                <a:ext cx="7484155" cy="142925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390775" y="3962401"/>
                <a:ext cx="5951875" cy="84772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962400"/>
                <a:ext cx="1046505" cy="84772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99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512730" cy="5042996"/>
            <a:chOff x="829920" y="1196383"/>
            <a:chExt cx="7512730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512730" cy="5042996"/>
              <a:chOff x="829920" y="1196383"/>
              <a:chExt cx="7512730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276601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810125"/>
                <a:ext cx="7484155" cy="142925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390775" y="3962401"/>
                <a:ext cx="5951875" cy="84772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3962400"/>
                <a:ext cx="1046505" cy="84772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199" y="2544802"/>
              <a:ext cx="1371600" cy="233362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049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2983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8" y="3262030"/>
            <a:ext cx="8639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metais são bons condutores de calor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51996" y="1326961"/>
            <a:ext cx="8640001" cy="17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material é um bom condutor de calor, ele oferece pouca resistência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que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calor passe por ele. No material, o calor passa de uma partícula para outra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região de maior temperatura para o de menor temperatura. Esse processo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é denominado condução térmica.</a:t>
            </a:r>
          </a:p>
        </p:txBody>
      </p:sp>
    </p:spTree>
    <p:extLst>
      <p:ext uri="{BB962C8B-B14F-4D97-AF65-F5344CB8AC3E}">
        <p14:creationId xmlns:p14="http://schemas.microsoft.com/office/powerpoint/2010/main" val="39633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512730" cy="5042996"/>
            <a:chOff x="829920" y="1196383"/>
            <a:chExt cx="7512730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512730" cy="5042996"/>
              <a:chOff x="829920" y="1196383"/>
              <a:chExt cx="7512730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382329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6086475"/>
                <a:ext cx="7484155" cy="15290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466975" y="5019675"/>
                <a:ext cx="5875675" cy="106679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5019675"/>
                <a:ext cx="227355" cy="10667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07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196383"/>
            <a:ext cx="7512730" cy="5042996"/>
            <a:chOff x="829920" y="1196383"/>
            <a:chExt cx="7512730" cy="504299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3"/>
              <a:ext cx="7512730" cy="5042996"/>
              <a:chOff x="829920" y="1196383"/>
              <a:chExt cx="7512730" cy="504299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3"/>
                <a:ext cx="7484156" cy="382329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6086475"/>
                <a:ext cx="7484155" cy="15290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466975" y="5019675"/>
                <a:ext cx="5875675" cy="106679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5019675"/>
                <a:ext cx="227355" cy="10667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9374" y="2201902"/>
              <a:ext cx="3905250" cy="301942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66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2896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212426"/>
            <a:ext cx="7512730" cy="5026953"/>
            <a:chOff x="829920" y="1212426"/>
            <a:chExt cx="7512730" cy="502695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224958"/>
              <a:ext cx="7512730" cy="5014421"/>
              <a:chOff x="829920" y="1224958"/>
              <a:chExt cx="7512730" cy="501442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224958"/>
                <a:ext cx="7484156" cy="369896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6086475"/>
                <a:ext cx="7484155" cy="15290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4152900" y="4923918"/>
                <a:ext cx="4189750" cy="11625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4923918"/>
                <a:ext cx="1627530" cy="116255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10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20" y="1212426"/>
            <a:ext cx="7512730" cy="5026953"/>
            <a:chOff x="829920" y="1212426"/>
            <a:chExt cx="7512730" cy="502695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224958"/>
              <a:ext cx="7512730" cy="5014421"/>
              <a:chOff x="829920" y="1224958"/>
              <a:chExt cx="7512730" cy="501442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224958"/>
                <a:ext cx="7484156" cy="369896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6086475"/>
                <a:ext cx="7484155" cy="15290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4152900" y="4923918"/>
                <a:ext cx="4189750" cy="11625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20" y="4923918"/>
                <a:ext cx="1627530" cy="116255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5036" y="2092365"/>
              <a:ext cx="4733925" cy="323850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984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23903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829920" y="1196385"/>
            <a:ext cx="7484157" cy="5033470"/>
            <a:chOff x="829920" y="1196385"/>
            <a:chExt cx="7484157" cy="503347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5"/>
              <a:ext cx="7484157" cy="5033470"/>
              <a:chOff x="829920" y="1196385"/>
              <a:chExt cx="7484157" cy="5033470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2133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1819275"/>
                <a:ext cx="7484155" cy="44105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6457950" y="1409702"/>
                <a:ext cx="1856127" cy="4095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0" y="1409702"/>
                <a:ext cx="4046880" cy="40957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4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29920" y="1196385"/>
            <a:ext cx="7484157" cy="5033470"/>
            <a:chOff x="829920" y="1196385"/>
            <a:chExt cx="7484157" cy="503347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5"/>
              <a:ext cx="7484157" cy="5033470"/>
              <a:chOff x="829920" y="1196385"/>
              <a:chExt cx="7484157" cy="5033470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21331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1819275"/>
                <a:ext cx="7484155" cy="44105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6457950" y="1409702"/>
                <a:ext cx="1856127" cy="4095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0" y="1409702"/>
                <a:ext cx="4046880" cy="40957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1724" y="3221077"/>
              <a:ext cx="4400550" cy="98107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3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5486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829920" y="1196385"/>
            <a:ext cx="7484157" cy="5033470"/>
            <a:chOff x="829920" y="1196385"/>
            <a:chExt cx="7484157" cy="503347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5"/>
              <a:ext cx="7484157" cy="5033470"/>
              <a:chOff x="829920" y="1196385"/>
              <a:chExt cx="7484157" cy="5033470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6038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2766013"/>
                <a:ext cx="7484155" cy="346384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7324725" y="1800224"/>
                <a:ext cx="989352" cy="96578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0" y="1800225"/>
                <a:ext cx="4046880" cy="96578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86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8" y="3262030"/>
            <a:ext cx="863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metais são bons condutores de calor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Condução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uma característica comum nos sólidos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51996" y="1326961"/>
            <a:ext cx="8640001" cy="17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material é um bom condutor de calor, ele oferece pouca resistência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que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calor passe por ele. No material, o calor passa de uma partícula para outra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região de maior temperatura para o de menor temperatura. Esse processo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é denominado condução térmica.</a:t>
            </a:r>
          </a:p>
        </p:txBody>
      </p:sp>
    </p:spTree>
    <p:extLst>
      <p:ext uri="{BB962C8B-B14F-4D97-AF65-F5344CB8AC3E}">
        <p14:creationId xmlns:p14="http://schemas.microsoft.com/office/powerpoint/2010/main" val="7503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29920" y="1196385"/>
            <a:ext cx="7484157" cy="5033470"/>
            <a:chOff x="829920" y="1196385"/>
            <a:chExt cx="7484157" cy="503347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20" y="1196385"/>
              <a:ext cx="7484157" cy="5033470"/>
              <a:chOff x="829920" y="1196385"/>
              <a:chExt cx="7484157" cy="5033470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6038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2766013"/>
                <a:ext cx="7484155" cy="346384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7324725" y="1800224"/>
                <a:ext cx="989352" cy="96578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0" y="1800225"/>
                <a:ext cx="4046880" cy="96578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611" y="2335252"/>
              <a:ext cx="6962775" cy="275272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887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15376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15563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3695700"/>
                <a:ext cx="7484155" cy="25436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6896100" y="2752726"/>
                <a:ext cx="1417976" cy="9429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18" y="2752727"/>
                <a:ext cx="5151781" cy="9429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27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829921" y="1196385"/>
                <a:ext cx="7484156" cy="15563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829921" y="3695700"/>
                <a:ext cx="7484155" cy="254368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6896100" y="2752726"/>
                <a:ext cx="1417976" cy="9429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18" y="2752727"/>
                <a:ext cx="5151781" cy="9429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5649" y="2349540"/>
              <a:ext cx="2552700" cy="27241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43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42686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" name="Grupo 4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829921" y="1196385"/>
                <a:ext cx="7484156" cy="25659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1" y="4438650"/>
                <a:ext cx="7484155" cy="18007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715125" y="3762375"/>
                <a:ext cx="1598951" cy="67627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829918" y="3762375"/>
                <a:ext cx="5151781" cy="6762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8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" name="Grupo 4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829921" y="1196385"/>
                <a:ext cx="7484156" cy="25659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29921" y="4438650"/>
                <a:ext cx="7484155" cy="18007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715125" y="3762375"/>
                <a:ext cx="1598951" cy="67627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829918" y="3762375"/>
                <a:ext cx="5151781" cy="6762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299" y="2749590"/>
              <a:ext cx="2057400" cy="19240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480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41364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204211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438650"/>
                <a:ext cx="7484155" cy="18007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953375" y="3238501"/>
                <a:ext cx="360701" cy="120014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3238500"/>
                <a:ext cx="5885207" cy="120014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124" y="3249864"/>
              <a:ext cx="164985" cy="44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0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204211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438650"/>
                <a:ext cx="7484155" cy="18007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953375" y="3238501"/>
                <a:ext cx="360701" cy="120014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3238500"/>
                <a:ext cx="5885207" cy="120014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349" y="2268577"/>
              <a:ext cx="3543300" cy="288607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124" y="3249864"/>
              <a:ext cx="164985" cy="44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3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3005E"/>
                </a:solidFill>
              </a:rPr>
              <a:t>Condução</a:t>
            </a:r>
            <a:endParaRPr lang="pt-BR" b="1" dirty="0">
              <a:solidFill>
                <a:srgbClr val="C3005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998" y="3262030"/>
            <a:ext cx="863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metais são bons condutores de calor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Condução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é uma característica comum nos sólidos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ts val="2400"/>
              </a:lnSpc>
              <a:buClr>
                <a:srgbClr val="C3005E"/>
              </a:buClr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73050" indent="-273050">
              <a:lnSpc>
                <a:spcPts val="2400"/>
              </a:lnSpc>
              <a:buClr>
                <a:srgbClr val="C3005E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uma substância muda de fase, geralmente a condução é alterada drasticamente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51996" y="1326961"/>
            <a:ext cx="8640001" cy="173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Quando um material é um bom condutor de calor, ele oferece pouca resistência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para que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calor passe por ele. No material, o calor passa de uma partícula para outra no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sentido da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região de maior temperatura para o de menor temperatura. Esse processo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transmissão do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calor é denominado condução térmica.</a:t>
            </a:r>
          </a:p>
        </p:txBody>
      </p:sp>
    </p:spTree>
    <p:extLst>
      <p:ext uri="{BB962C8B-B14F-4D97-AF65-F5344CB8AC3E}">
        <p14:creationId xmlns:p14="http://schemas.microsoft.com/office/powerpoint/2010/main" val="29979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6225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71851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264574"/>
                <a:ext cx="7484155" cy="97480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943601" y="4914900"/>
                <a:ext cx="2370476" cy="34967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4914900"/>
                <a:ext cx="4704107" cy="349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30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8" y="1196385"/>
            <a:ext cx="7484159" cy="5042995"/>
            <a:chOff x="829918" y="1196385"/>
            <a:chExt cx="7484159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8" y="1196385"/>
              <a:ext cx="7484159" cy="5042995"/>
              <a:chOff x="829918" y="1196385"/>
              <a:chExt cx="7484159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71851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264574"/>
                <a:ext cx="7484155" cy="97480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943601" y="4914900"/>
                <a:ext cx="2370476" cy="34967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8" y="4914900"/>
                <a:ext cx="4704107" cy="3496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4311" y="3221077"/>
              <a:ext cx="1095375" cy="98107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201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20301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43566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695950" y="5553074"/>
                <a:ext cx="2618127" cy="3333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5553074"/>
                <a:ext cx="4046882" cy="3333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0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43566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5886450"/>
                <a:ext cx="7484155" cy="35293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695950" y="5553074"/>
                <a:ext cx="2618127" cy="3333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5553074"/>
                <a:ext cx="4046882" cy="3333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4711" y="3244890"/>
              <a:ext cx="2314575" cy="9334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892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787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289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810125"/>
                <a:ext cx="7484155" cy="14292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039100" y="4486276"/>
                <a:ext cx="246402" cy="32384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4486276"/>
                <a:ext cx="5275606" cy="32384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4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9919" y="1196385"/>
            <a:ext cx="7484158" cy="5042995"/>
            <a:chOff x="829919" y="1196385"/>
            <a:chExt cx="7484158" cy="50429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21" y="1212426"/>
              <a:ext cx="7484156" cy="499837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upo 3"/>
            <p:cNvGrpSpPr/>
            <p:nvPr/>
          </p:nvGrpSpPr>
          <p:grpSpPr>
            <a:xfrm>
              <a:off x="829919" y="1196385"/>
              <a:ext cx="7484158" cy="5042995"/>
              <a:chOff x="829919" y="1196385"/>
              <a:chExt cx="7484158" cy="5042995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829921" y="1196385"/>
                <a:ext cx="7484156" cy="32898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829921" y="4810125"/>
                <a:ext cx="7484155" cy="14292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039100" y="4486276"/>
                <a:ext cx="246402" cy="32384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29919" y="4486276"/>
                <a:ext cx="5275606" cy="32384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5949" y="3225840"/>
              <a:ext cx="5372100" cy="97155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91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" y="1212426"/>
            <a:ext cx="7484156" cy="499837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>
                <a:solidFill>
                  <a:srgbClr val="C3005E"/>
                </a:solidFill>
              </a:rPr>
              <a:t>Irradiação</a:t>
            </a:r>
          </a:p>
        </p:txBody>
      </p:sp>
    </p:spTree>
    <p:extLst>
      <p:ext uri="{BB962C8B-B14F-4D97-AF65-F5344CB8AC3E}">
        <p14:creationId xmlns:p14="http://schemas.microsoft.com/office/powerpoint/2010/main" val="30617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s de slides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4409</TotalTime>
  <Words>2377</Words>
  <Application>Microsoft Office PowerPoint</Application>
  <PresentationFormat>Apresentação na tela (4:3)</PresentationFormat>
  <Paragraphs>337</Paragraphs>
  <Slides>107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107</vt:i4>
      </vt:variant>
    </vt:vector>
  </HeadingPairs>
  <TitlesOfParts>
    <vt:vector size="108" baseType="lpstr">
      <vt:lpstr>Modelos de slides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Ético</dc:creator>
  <cp:lastModifiedBy>Pessoal</cp:lastModifiedBy>
  <cp:revision>128</cp:revision>
  <dcterms:created xsi:type="dcterms:W3CDTF">2017-10-06T20:41:42Z</dcterms:created>
  <dcterms:modified xsi:type="dcterms:W3CDTF">2019-03-17T13:39:17Z</dcterms:modified>
</cp:coreProperties>
</file>